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6"/>
  </p:notesMasterIdLst>
  <p:sldIdLst>
    <p:sldId id="278" r:id="rId5"/>
    <p:sldId id="279" r:id="rId6"/>
    <p:sldId id="281" r:id="rId7"/>
    <p:sldId id="282" r:id="rId8"/>
    <p:sldId id="284" r:id="rId9"/>
    <p:sldId id="285" r:id="rId10"/>
    <p:sldId id="286" r:id="rId11"/>
    <p:sldId id="287" r:id="rId12"/>
    <p:sldId id="288" r:id="rId13"/>
    <p:sldId id="289" r:id="rId14"/>
    <p:sldId id="29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959A5B-5A3B-4E51-AA90-041AA91ABD49}" v="4" dt="2023-04-06T06:19:29.3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4/6/2023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4/6/2023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www.wikipedia.com/" TargetMode="External"/><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5983" y="670560"/>
            <a:ext cx="9440034" cy="3195320"/>
          </a:xfrm>
        </p:spPr>
        <p:txBody>
          <a:bodyPr>
            <a:normAutofit/>
          </a:bodyPr>
          <a:lstStyle/>
          <a:p>
            <a:r>
              <a:rPr lang="en-US" dirty="0"/>
              <a:t> </a:t>
            </a:r>
            <a:r>
              <a:rPr lang="en-US" b="1" dirty="0"/>
              <a:t>RDBMS PROJECT</a:t>
            </a:r>
            <a:br>
              <a:rPr lang="en-US" b="1" dirty="0"/>
            </a:br>
            <a:r>
              <a:rPr lang="en-US" b="1" dirty="0"/>
              <a:t>{ONLINE VOTING SYSTEM}</a:t>
            </a:r>
            <a:br>
              <a:rPr lang="en-US" b="1" dirty="0"/>
            </a:br>
            <a:br>
              <a:rPr lang="en-US" b="1" dirty="0"/>
            </a:br>
            <a:r>
              <a:rPr lang="en-US" dirty="0"/>
              <a:t> </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4428853" y="4145281"/>
            <a:ext cx="9440034" cy="2621280"/>
          </a:xfrm>
        </p:spPr>
        <p:txBody>
          <a:bodyPr>
            <a:normAutofit/>
          </a:bodyPr>
          <a:lstStyle/>
          <a:p>
            <a:pPr>
              <a:lnSpc>
                <a:spcPct val="100000"/>
              </a:lnSpc>
            </a:pPr>
            <a:r>
              <a:rPr lang="en-US" sz="2800" b="1" dirty="0"/>
              <a:t>By :</a:t>
            </a:r>
          </a:p>
          <a:p>
            <a:pPr>
              <a:lnSpc>
                <a:spcPct val="100000"/>
              </a:lnSpc>
            </a:pPr>
            <a:r>
              <a:rPr lang="en-US" sz="2800" dirty="0"/>
              <a:t>SEJAL BALASAHEB SHIRSALE</a:t>
            </a:r>
          </a:p>
          <a:p>
            <a:pPr>
              <a:lnSpc>
                <a:spcPct val="100000"/>
              </a:lnSpc>
            </a:pPr>
            <a:r>
              <a:rPr lang="en-US" sz="2800" dirty="0"/>
              <a:t>Reg no.: 209303345</a:t>
            </a:r>
          </a:p>
          <a:p>
            <a:pPr>
              <a:lnSpc>
                <a:spcPct val="100000"/>
              </a:lnSpc>
            </a:pPr>
            <a:r>
              <a:rPr lang="en-US" sz="2800" dirty="0"/>
              <a:t>SEC : E (CCE)</a:t>
            </a:r>
          </a:p>
        </p:txBody>
      </p:sp>
    </p:spTree>
    <p:extLst>
      <p:ext uri="{BB962C8B-B14F-4D97-AF65-F5344CB8AC3E}">
        <p14:creationId xmlns:p14="http://schemas.microsoft.com/office/powerpoint/2010/main" val="416788423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Content Placeholder 5" descr="Graphical user interface&#10;&#10;Description automatically generated">
            <a:extLst>
              <a:ext uri="{FF2B5EF4-FFF2-40B4-BE49-F238E27FC236}">
                <a16:creationId xmlns:a16="http://schemas.microsoft.com/office/drawing/2014/main" id="{53A5695A-94C9-CF0B-E37B-DDE082192158}"/>
              </a:ext>
            </a:extLst>
          </p:cNvPr>
          <p:cNvPicPr>
            <a:picLocks noChangeAspect="1"/>
          </p:cNvPicPr>
          <p:nvPr/>
        </p:nvPicPr>
        <p:blipFill rotWithShape="1">
          <a:blip r:embed="rId3"/>
          <a:srcRect l="33347" t="10073" r="33353" b="6816"/>
          <a:stretch/>
        </p:blipFill>
        <p:spPr>
          <a:xfrm>
            <a:off x="-13186" y="690880"/>
            <a:ext cx="4063980" cy="5699760"/>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8120DF04-C6BC-0811-D46D-1D40BF4787C0}"/>
              </a:ext>
            </a:extLst>
          </p:cNvPr>
          <p:cNvPicPr>
            <a:picLocks noChangeAspect="1"/>
          </p:cNvPicPr>
          <p:nvPr/>
        </p:nvPicPr>
        <p:blipFill rotWithShape="1">
          <a:blip r:embed="rId4"/>
          <a:srcRect l="11869" t="4296" r="19881" b="6815"/>
          <a:stretch/>
        </p:blipFill>
        <p:spPr>
          <a:xfrm>
            <a:off x="3870960" y="294640"/>
            <a:ext cx="8321039" cy="6096000"/>
          </a:xfrm>
          <a:prstGeom prst="rect">
            <a:avLst/>
          </a:prstGeom>
        </p:spPr>
      </p:pic>
      <p:sp useBgFill="1">
        <p:nvSpPr>
          <p:cNvPr id="2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7F38889-8092-82BF-307D-07D1D49222F3}"/>
              </a:ext>
            </a:extLst>
          </p:cNvPr>
          <p:cNvSpPr>
            <a:spLocks noGrp="1"/>
          </p:cNvSpPr>
          <p:nvPr>
            <p:ph type="title"/>
          </p:nvPr>
        </p:nvSpPr>
        <p:spPr>
          <a:xfrm>
            <a:off x="4947701" y="3496574"/>
            <a:ext cx="6436104" cy="1052422"/>
          </a:xfrm>
        </p:spPr>
        <p:txBody>
          <a:bodyPr vert="horz" lIns="91440" tIns="45720" rIns="91440" bIns="45720" rtlCol="0" anchor="b">
            <a:normAutofit/>
          </a:bodyPr>
          <a:lstStyle/>
          <a:p>
            <a:pPr algn="l"/>
            <a:r>
              <a:rPr lang="en-US" sz="4400"/>
              <a:t> </a:t>
            </a:r>
          </a:p>
        </p:txBody>
      </p:sp>
      <p:sp>
        <p:nvSpPr>
          <p:cNvPr id="6" name="Rectangle 5">
            <a:extLst>
              <a:ext uri="{FF2B5EF4-FFF2-40B4-BE49-F238E27FC236}">
                <a16:creationId xmlns:a16="http://schemas.microsoft.com/office/drawing/2014/main" id="{08EA2BD6-601A-1C37-6DE3-7E6995FD0F20}"/>
              </a:ext>
            </a:extLst>
          </p:cNvPr>
          <p:cNvSpPr/>
          <p:nvPr/>
        </p:nvSpPr>
        <p:spPr>
          <a:xfrm>
            <a:off x="6364088" y="3561120"/>
            <a:ext cx="3514616"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US" sz="5400" b="1" u="sng"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Snapshots :</a:t>
            </a:r>
          </a:p>
        </p:txBody>
      </p:sp>
    </p:spTree>
    <p:extLst>
      <p:ext uri="{BB962C8B-B14F-4D97-AF65-F5344CB8AC3E}">
        <p14:creationId xmlns:p14="http://schemas.microsoft.com/office/powerpoint/2010/main" val="4986182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CB5E1-C41C-7160-AAAB-B1C474F6A311}"/>
              </a:ext>
            </a:extLst>
          </p:cNvPr>
          <p:cNvSpPr>
            <a:spLocks noGrp="1"/>
          </p:cNvSpPr>
          <p:nvPr>
            <p:ph type="title"/>
          </p:nvPr>
        </p:nvSpPr>
        <p:spPr>
          <a:xfrm>
            <a:off x="1671851" y="643467"/>
            <a:ext cx="5127263" cy="4939185"/>
          </a:xfrm>
        </p:spPr>
        <p:txBody>
          <a:bodyPr vert="horz" lIns="91440" tIns="45720" rIns="91440" bIns="45720" rtlCol="0" anchor="ctr">
            <a:normAutofit/>
          </a:bodyPr>
          <a:lstStyle/>
          <a:p>
            <a:pPr algn="l"/>
            <a:r>
              <a:rPr lang="en-US" sz="6000"/>
              <a:t>THANKYOU </a:t>
            </a:r>
          </a:p>
        </p:txBody>
      </p:sp>
      <p:sp>
        <p:nvSpPr>
          <p:cNvPr id="7" name="Rectangle 6">
            <a:extLst>
              <a:ext uri="{FF2B5EF4-FFF2-40B4-BE49-F238E27FC236}">
                <a16:creationId xmlns:a16="http://schemas.microsoft.com/office/drawing/2014/main" id="{4AF66284-D84D-4DA6-B4CD-DE99CE708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5188"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Rectangle 8">
            <a:extLst>
              <a:ext uri="{FF2B5EF4-FFF2-40B4-BE49-F238E27FC236}">
                <a16:creationId xmlns:a16="http://schemas.microsoft.com/office/drawing/2014/main" id="{D7342DFD-5FF3-4D14-B946-EE46F4D4F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224" y="0"/>
            <a:ext cx="465377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40044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1036320"/>
          </a:xfrm>
        </p:spPr>
        <p:txBody>
          <a:bodyPr anchor="b">
            <a:normAutofit/>
          </a:bodyPr>
          <a:lstStyle/>
          <a:p>
            <a:pPr algn="l"/>
            <a:r>
              <a:rPr lang="en-US" sz="4000" dirty="0"/>
              <a:t>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98320"/>
            <a:ext cx="4403596" cy="4058751"/>
          </a:xfrm>
        </p:spPr>
        <p:txBody>
          <a:bodyPr anchor="t">
            <a:normAutofit/>
          </a:bodyPr>
          <a:lstStyle/>
          <a:p>
            <a:pPr marL="36900" lvl="0" indent="0">
              <a:buNone/>
            </a:pPr>
            <a:r>
              <a:rPr lang="en-US" sz="2400" dirty="0"/>
              <a:t> </a:t>
            </a:r>
          </a:p>
          <a:p>
            <a:endParaRPr lang="en-US" sz="2400" dirty="0"/>
          </a:p>
        </p:txBody>
      </p:sp>
      <p:sp>
        <p:nvSpPr>
          <p:cNvPr id="4" name="Rectangle 2">
            <a:extLst>
              <a:ext uri="{FF2B5EF4-FFF2-40B4-BE49-F238E27FC236}">
                <a16:creationId xmlns:a16="http://schemas.microsoft.com/office/drawing/2014/main" id="{FDA37A32-C186-2977-8510-3E15B3C5E15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1">
            <a:extLst>
              <a:ext uri="{FF2B5EF4-FFF2-40B4-BE49-F238E27FC236}">
                <a16:creationId xmlns:a16="http://schemas.microsoft.com/office/drawing/2014/main" id="{E6728D00-01B0-40AB-99B7-9D02EBF356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3580" y="311728"/>
            <a:ext cx="4171950" cy="8815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2E48169A-5F9E-CD2A-59B8-39094C04EDCA}"/>
              </a:ext>
            </a:extLst>
          </p:cNvPr>
          <p:cNvSpPr>
            <a:spLocks noChangeArrowheads="1"/>
          </p:cNvSpPr>
          <p:nvPr/>
        </p:nvSpPr>
        <p:spPr bwMode="auto">
          <a:xfrm>
            <a:off x="6104624" y="1506362"/>
            <a:ext cx="5792736"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accent3">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Under the guidance of  </a:t>
            </a:r>
            <a:endParaRPr kumimoji="0" lang="en-US" altLang="en-US" sz="2800" b="0" i="0" u="none" strike="noStrike" cap="none" normalizeH="0" baseline="0" dirty="0">
              <a:ln>
                <a:noFill/>
              </a:ln>
              <a:solidFill>
                <a:schemeClr val="accent3">
                  <a:lumMod val="60000"/>
                  <a:lumOff val="40000"/>
                </a:schemeClr>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accent3">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Mr. Jitendra Singh Yadav</a:t>
            </a:r>
            <a:endParaRPr kumimoji="0" lang="en-US" altLang="en-US" sz="2800" b="0" i="0" u="none" strike="noStrike" cap="none" normalizeH="0" baseline="0" dirty="0">
              <a:ln>
                <a:noFill/>
              </a:ln>
              <a:solidFill>
                <a:schemeClr val="accent3">
                  <a:lumMod val="60000"/>
                  <a:lumOff val="40000"/>
                </a:schemeClr>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accent3">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Name of the Supervisor:</a:t>
            </a:r>
            <a:endParaRPr kumimoji="0" lang="en-US" altLang="en-US" sz="2800" b="0" i="0" u="none" strike="noStrike" cap="none" normalizeH="0" baseline="0" dirty="0">
              <a:ln>
                <a:noFill/>
              </a:ln>
              <a:solidFill>
                <a:schemeClr val="accent3">
                  <a:lumMod val="60000"/>
                  <a:lumOff val="40000"/>
                </a:schemeClr>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accent3">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Mr. Jitendra Singh Yadav</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accent3">
                  <a:lumMod val="60000"/>
                  <a:lumOff val="40000"/>
                </a:schemeClr>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Department of Computer and Communication Engineering</a:t>
            </a:r>
            <a:endParaRPr kumimoji="0" lang="en-US" altLang="en-US" sz="20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School of Computing and Information Technology</a:t>
            </a:r>
            <a:endParaRPr kumimoji="0" lang="en-US" altLang="en-US" sz="20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Manipal University Jaipur</a:t>
            </a:r>
            <a:endParaRPr kumimoji="0" lang="en-US" altLang="en-US" sz="20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Jaipur, Rajasthan  </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sz="1600" dirty="0">
                <a:effectLst/>
                <a:latin typeface="Arial Black" panose="020B0A04020102020204" pitchFamily="34" charset="0"/>
                <a:ea typeface="Calibri" panose="020F0502020204030204" pitchFamily="34" charset="0"/>
                <a:cs typeface="Times New Roman" panose="02020603050405020304" pitchFamily="18" charset="0"/>
              </a:rPr>
              <a:t>Team Members Name and Registration numbers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sz="1600" dirty="0">
                <a:effectLst/>
                <a:latin typeface="Calibri" panose="020F0502020204030204" pitchFamily="34" charset="0"/>
                <a:ea typeface="Calibri" panose="020F0502020204030204" pitchFamily="34" charset="0"/>
                <a:cs typeface="Calibri" panose="020F0502020204030204" pitchFamily="34" charset="0"/>
              </a:rPr>
              <a:t>Sejal </a:t>
            </a:r>
            <a:r>
              <a:rPr lang="en-US" sz="1600" dirty="0" err="1">
                <a:effectLst/>
                <a:latin typeface="Calibri" panose="020F0502020204030204" pitchFamily="34" charset="0"/>
                <a:ea typeface="Calibri" panose="020F0502020204030204" pitchFamily="34" charset="0"/>
                <a:cs typeface="Calibri" panose="020F0502020204030204" pitchFamily="34" charset="0"/>
              </a:rPr>
              <a:t>Balasaheb</a:t>
            </a:r>
            <a:r>
              <a:rPr lang="en-US" sz="1600" dirty="0">
                <a:effectLst/>
                <a:latin typeface="Calibri" panose="020F0502020204030204" pitchFamily="34" charset="0"/>
                <a:ea typeface="Calibri" panose="020F0502020204030204" pitchFamily="34" charset="0"/>
                <a:cs typeface="Calibri" panose="020F0502020204030204" pitchFamily="34" charset="0"/>
              </a:rPr>
              <a:t> Shirsale (209303345) &amp;</a:t>
            </a:r>
            <a:r>
              <a:rPr lang="en-US" sz="1600" dirty="0" err="1">
                <a:effectLst/>
                <a:latin typeface="Calibri" panose="020F0502020204030204" pitchFamily="34" charset="0"/>
                <a:ea typeface="Calibri" panose="020F0502020204030204" pitchFamily="34" charset="0"/>
                <a:cs typeface="Calibri" panose="020F0502020204030204" pitchFamily="34" charset="0"/>
              </a:rPr>
              <a:t>Vartika</a:t>
            </a:r>
            <a:r>
              <a:rPr lang="en-US" sz="1600" dirty="0">
                <a:effectLst/>
                <a:latin typeface="Calibri" panose="020F0502020204030204" pitchFamily="34" charset="0"/>
                <a:ea typeface="Calibri" panose="020F0502020204030204" pitchFamily="34" charset="0"/>
                <a:cs typeface="Calibri" panose="020F0502020204030204" pitchFamily="34" charset="0"/>
              </a:rPr>
              <a:t> </a:t>
            </a:r>
            <a:r>
              <a:rPr lang="en-US" sz="1600" dirty="0" err="1">
                <a:effectLst/>
                <a:latin typeface="Calibri" panose="020F0502020204030204" pitchFamily="34" charset="0"/>
                <a:ea typeface="Calibri" panose="020F0502020204030204" pitchFamily="34" charset="0"/>
                <a:cs typeface="Calibri" panose="020F0502020204030204" pitchFamily="34" charset="0"/>
              </a:rPr>
              <a:t>Paharia</a:t>
            </a:r>
            <a:r>
              <a:rPr lang="en-US" sz="1600" dirty="0">
                <a:effectLst/>
                <a:latin typeface="Calibri" panose="020F0502020204030204" pitchFamily="34" charset="0"/>
                <a:ea typeface="Calibri" panose="020F0502020204030204" pitchFamily="34" charset="0"/>
                <a:cs typeface="Calibri" panose="020F0502020204030204" pitchFamily="34" charset="0"/>
              </a:rPr>
              <a:t> (209303363)</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202356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F7471772-E57F-4CD9-9241-D264A2F78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4A27A2-85B0-83B4-7BFD-415F8B21D9BF}"/>
              </a:ext>
            </a:extLst>
          </p:cNvPr>
          <p:cNvSpPr>
            <a:spLocks noGrp="1"/>
          </p:cNvSpPr>
          <p:nvPr>
            <p:ph type="title"/>
          </p:nvPr>
        </p:nvSpPr>
        <p:spPr>
          <a:xfrm>
            <a:off x="4055891" y="101600"/>
            <a:ext cx="7993867" cy="6436359"/>
          </a:xfrm>
        </p:spPr>
        <p:txBody>
          <a:bodyPr vert="horz" lIns="91440" tIns="45720" rIns="91440" bIns="45720" rtlCol="0" anchor="ctr">
            <a:normAutofit/>
          </a:bodyPr>
          <a:lstStyle/>
          <a:p>
            <a:pPr>
              <a:spcAft>
                <a:spcPts val="800"/>
              </a:spcAft>
            </a:pPr>
            <a:r>
              <a:rPr lang="en-US" sz="3600" b="1" u="sng" dirty="0">
                <a:cs typeface="Times New Roman" panose="02020603050405020304" pitchFamily="18" charset="0"/>
              </a:rPr>
              <a:t>Introduction:</a:t>
            </a:r>
            <a:br>
              <a:rPr lang="en-US" sz="2400" dirty="0">
                <a:cs typeface="Times New Roman" panose="02020603050405020304" pitchFamily="18" charset="0"/>
              </a:rPr>
            </a:br>
            <a:r>
              <a:rPr lang="en-US" sz="2400" dirty="0">
                <a:cs typeface="Calibri" panose="020F0502020204030204" pitchFamily="34" charset="0"/>
              </a:rPr>
              <a:t> "ONLINE VOTING SYSTEM" refers to an online voting method. People with Indian citizenship who are over the age of 18 and of any gender can vote online without going to a physical polling station under this system. A database is kept in which all the names of voters with complete information are stored. A voter can use his or her voting right online without difficulty in the "ONLINE VOTING SYSTEM".</a:t>
            </a:r>
            <a:br>
              <a:rPr lang="en-US" sz="2400" dirty="0">
                <a:cs typeface="Times New Roman" panose="02020603050405020304" pitchFamily="18" charset="0"/>
              </a:rPr>
            </a:br>
            <a:r>
              <a:rPr lang="en-US" sz="3600" b="1" u="sng" dirty="0">
                <a:cs typeface="Times New Roman" panose="02020603050405020304" pitchFamily="18" charset="0"/>
              </a:rPr>
              <a:t>Objectives/Aim:</a:t>
            </a:r>
            <a:br>
              <a:rPr lang="en-US" sz="3600" b="1" u="sng" dirty="0">
                <a:cs typeface="Times New Roman" panose="02020603050405020304" pitchFamily="18" charset="0"/>
              </a:rPr>
            </a:br>
            <a:r>
              <a:rPr lang="en-US" sz="2400" dirty="0">
                <a:cs typeface="Calibri" panose="020F0502020204030204" pitchFamily="34" charset="0"/>
              </a:rPr>
              <a:t> In the "Voting Rights Exercise System", voting rights can be exercised and voting rights can be exercised. To register yourself, you need to fill out the registration form. All entries are checked by a database that already contains all the information about the voters. If all entries are correct, the voter will receive a user ID and password that can be used to vote. If the condition is false, this entry will be discarded.</a:t>
            </a:r>
            <a:br>
              <a:rPr lang="en-US" sz="2400" dirty="0">
                <a:cs typeface="Times New Roman" panose="02020603050405020304" pitchFamily="18" charset="0"/>
              </a:rPr>
            </a:br>
            <a:r>
              <a:rPr lang="en-US" sz="1700" dirty="0"/>
              <a:t> </a:t>
            </a:r>
            <a:br>
              <a:rPr lang="en-US" sz="1700" dirty="0">
                <a:cs typeface="Times New Roman" panose="02020603050405020304" pitchFamily="18" charset="0"/>
              </a:rPr>
            </a:br>
            <a:endParaRPr lang="en-US" sz="1700" dirty="0"/>
          </a:p>
        </p:txBody>
      </p:sp>
      <p:cxnSp>
        <p:nvCxnSpPr>
          <p:cNvPr id="52" name="Straight Connector 51">
            <a:extLst>
              <a:ext uri="{FF2B5EF4-FFF2-40B4-BE49-F238E27FC236}">
                <a16:creationId xmlns:a16="http://schemas.microsoft.com/office/drawing/2014/main" id="{31CC7E9E-3FF6-4189-9B36-995A779F3C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29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525BA9-A43C-4507-B537-1C1FE195F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6FD794E-584A-4E6D-9325-2FCF354F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518220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D5929E-75F4-CC25-0F3E-5E380FEAE474}"/>
              </a:ext>
            </a:extLst>
          </p:cNvPr>
          <p:cNvSpPr>
            <a:spLocks noGrp="1"/>
          </p:cNvSpPr>
          <p:nvPr>
            <p:ph type="title"/>
          </p:nvPr>
        </p:nvSpPr>
        <p:spPr>
          <a:xfrm>
            <a:off x="6044606" y="0"/>
            <a:ext cx="5365678" cy="6786880"/>
          </a:xfrm>
          <a:effectLst/>
        </p:spPr>
        <p:txBody>
          <a:bodyPr vert="horz" lIns="91440" tIns="45720" rIns="91440" bIns="45720" rtlCol="0" anchor="t">
            <a:normAutofit/>
          </a:bodyPr>
          <a:lstStyle/>
          <a:p>
            <a:pPr algn="l"/>
            <a:r>
              <a:rPr lang="en-US" sz="4000" dirty="0">
                <a:solidFill>
                  <a:schemeClr val="tx1"/>
                </a:solidFill>
              </a:rPr>
              <a:t> </a:t>
            </a:r>
            <a:r>
              <a:rPr lang="en-US" sz="3600" b="1" u="sng"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Technical Details:</a:t>
            </a:r>
            <a:br>
              <a:rPr lang="en-US" sz="3600" b="1" u="sng"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br>
              <a:rPr lang="en-US" sz="3600" b="1" u="sng"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This project will be a Web application to be developed in PHP having</a:t>
            </a:r>
            <a:br>
              <a:rPr lang="en-US" sz="2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Database Design (My SQL)</a:t>
            </a:r>
            <a:br>
              <a:rPr lang="en-US" sz="2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Form Design (HTML 4.0) And CSS</a:t>
            </a:r>
            <a:br>
              <a:rPr lang="en-US" sz="2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Coding (PHP)</a:t>
            </a:r>
            <a:br>
              <a:rPr lang="en-US" sz="2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Testing (</a:t>
            </a:r>
            <a:r>
              <a:rPr lang="en-US" sz="2700" dirty="0"/>
              <a:t>X</a:t>
            </a:r>
            <a:r>
              <a:rPr lang="en-US" sz="2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AMPP SERVER)</a:t>
            </a:r>
            <a:br>
              <a:rPr lang="en-US" sz="2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Reporting Tool (Data Report)</a:t>
            </a:r>
            <a:br>
              <a:rPr lang="en-US" sz="2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Web browsers: Mozilla Firefox, Google chrome, Opera and Internet.</a:t>
            </a:r>
            <a:br>
              <a:rPr lang="en-US" sz="2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Microsoft Windows with-   </a:t>
            </a:r>
            <a:br>
              <a:rPr lang="en-US" sz="2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Memory: 512 MB </a:t>
            </a:r>
            <a:br>
              <a:rPr lang="en-US" sz="2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Disk space: 750 MB of free disk space</a:t>
            </a:r>
            <a:endParaRPr lang="en-US" sz="2700" dirty="0">
              <a:solidFill>
                <a:schemeClr val="tx1"/>
              </a:solidFill>
            </a:endParaRPr>
          </a:p>
        </p:txBody>
      </p:sp>
      <p:sp>
        <p:nvSpPr>
          <p:cNvPr id="4" name="TextBox 3">
            <a:extLst>
              <a:ext uri="{FF2B5EF4-FFF2-40B4-BE49-F238E27FC236}">
                <a16:creationId xmlns:a16="http://schemas.microsoft.com/office/drawing/2014/main" id="{062D8A60-F3C8-16C9-EE46-221EC13E27C1}"/>
              </a:ext>
            </a:extLst>
          </p:cNvPr>
          <p:cNvSpPr txBox="1"/>
          <p:nvPr/>
        </p:nvSpPr>
        <p:spPr>
          <a:xfrm>
            <a:off x="1" y="0"/>
            <a:ext cx="5963919" cy="6858000"/>
          </a:xfrm>
          <a:prstGeom prst="rect">
            <a:avLst/>
          </a:prstGeom>
        </p:spPr>
        <p:txBody>
          <a:bodyPr vert="horz" lIns="91440" tIns="45720" rIns="91440" bIns="45720" rtlCol="0" anchor="t">
            <a:noAutofit/>
          </a:bodyPr>
          <a:lstStyle/>
          <a:p>
            <a:pPr algn="ctr" defTabSz="457200">
              <a:lnSpc>
                <a:spcPct val="90000"/>
              </a:lnSpc>
              <a:spcBef>
                <a:spcPct val="20000"/>
              </a:spcBef>
              <a:spcAft>
                <a:spcPts val="600"/>
              </a:spcAft>
              <a:buClr>
                <a:schemeClr val="tx2"/>
              </a:buClr>
              <a:buSzPct val="70000"/>
              <a:buFont typeface="Wingdings 2" charset="2"/>
            </a:pPr>
            <a:r>
              <a:rPr lang="en-US" sz="3600" b="1" u="sng"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Methodology:</a:t>
            </a:r>
          </a:p>
          <a:p>
            <a:pPr algn="ctr" defTabSz="457200">
              <a:lnSpc>
                <a:spcPct val="90000"/>
              </a:lnSpc>
              <a:spcBef>
                <a:spcPct val="20000"/>
              </a:spcBef>
              <a:spcAft>
                <a:spcPts val="600"/>
              </a:spcAft>
              <a:buClr>
                <a:schemeClr val="tx2"/>
              </a:buClr>
              <a:buSzPct val="70000"/>
              <a:buFont typeface="Wingdings 2" charset="2"/>
            </a:pPr>
            <a:b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(Methodology will include the steps to be followed to achieve the objective of the project during the project development. Graph: Literature, Design, Implementation, Results and Conclusions, Report Writing)</a:t>
            </a:r>
            <a:b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br>
              <a:rPr lang="en-US" sz="2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3600" b="1" u="sng"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endParaRPr lang="en-US" sz="2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13" name="Rectangle 12">
            <a:extLst>
              <a:ext uri="{FF2B5EF4-FFF2-40B4-BE49-F238E27FC236}">
                <a16:creationId xmlns:a16="http://schemas.microsoft.com/office/drawing/2014/main" id="{3D3863AD-F582-4E34-9459-372ECD5EA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8205" y="0"/>
            <a:ext cx="965188"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005809900"/>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0C9D9-BFF3-4048-E581-ECBE1EF661A2}"/>
              </a:ext>
            </a:extLst>
          </p:cNvPr>
          <p:cNvSpPr>
            <a:spLocks noGrp="1"/>
          </p:cNvSpPr>
          <p:nvPr>
            <p:ph type="title"/>
          </p:nvPr>
        </p:nvSpPr>
        <p:spPr>
          <a:xfrm>
            <a:off x="965188" y="0"/>
            <a:ext cx="6695452" cy="6858000"/>
          </a:xfrm>
        </p:spPr>
        <p:txBody>
          <a:bodyPr vert="horz" lIns="91440" tIns="45720" rIns="91440" bIns="45720" rtlCol="0" anchor="ctr">
            <a:normAutofit/>
          </a:bodyPr>
          <a:lstStyle/>
          <a:p>
            <a:pPr algn="l">
              <a:spcAft>
                <a:spcPts val="800"/>
              </a:spcAft>
            </a:pPr>
            <a:r>
              <a:rPr lang="en-US" sz="3600" b="1" u="sng" dirty="0">
                <a:cs typeface="Times New Roman" panose="02020603050405020304" pitchFamily="18" charset="0"/>
              </a:rPr>
              <a:t>Market Potential &amp; Competitive advantages:</a:t>
            </a:r>
            <a:br>
              <a:rPr lang="en-US" sz="3600" dirty="0">
                <a:cs typeface="Times New Roman" panose="02020603050405020304" pitchFamily="18" charset="0"/>
              </a:rPr>
            </a:br>
            <a:r>
              <a:rPr lang="en-US" sz="2400" dirty="0">
                <a:cs typeface="Calibri" panose="020F0502020204030204" pitchFamily="34" charset="0"/>
              </a:rPr>
              <a:t>Service that is quick and simple.</a:t>
            </a:r>
            <a:br>
              <a:rPr lang="en-US" sz="2400" dirty="0">
                <a:cs typeface="Times New Roman" panose="02020603050405020304" pitchFamily="18" charset="0"/>
              </a:rPr>
            </a:br>
            <a:r>
              <a:rPr lang="en-US" sz="2400" dirty="0">
                <a:cs typeface="Calibri" panose="020F0502020204030204" pitchFamily="34" charset="0"/>
              </a:rPr>
              <a:t>The online voting system is more time-efficient.</a:t>
            </a:r>
            <a:br>
              <a:rPr lang="en-US" sz="2400" dirty="0">
                <a:cs typeface="Times New Roman" panose="02020603050405020304" pitchFamily="18" charset="0"/>
              </a:rPr>
            </a:br>
            <a:r>
              <a:rPr lang="en-US" sz="2400" dirty="0">
                <a:cs typeface="Calibri" panose="020F0502020204030204" pitchFamily="34" charset="0"/>
              </a:rPr>
              <a:t>It reduces paperwork and makes the job easier for the ELECTION COMMISSION.</a:t>
            </a:r>
            <a:br>
              <a:rPr lang="en-US" sz="2400" dirty="0">
                <a:cs typeface="Times New Roman" panose="02020603050405020304" pitchFamily="18" charset="0"/>
              </a:rPr>
            </a:br>
            <a:r>
              <a:rPr lang="en-US" sz="2400" dirty="0">
                <a:cs typeface="Calibri" panose="020F0502020204030204" pitchFamily="34" charset="0"/>
              </a:rPr>
              <a:t>It is a more efficient method of voting.</a:t>
            </a:r>
            <a:br>
              <a:rPr lang="en-US" sz="2400" dirty="0">
                <a:cs typeface="Times New Roman" panose="02020603050405020304" pitchFamily="18" charset="0"/>
              </a:rPr>
            </a:br>
            <a:r>
              <a:rPr lang="en-US" sz="2400" dirty="0">
                <a:cs typeface="Calibri" panose="020F0502020204030204" pitchFamily="34" charset="0"/>
              </a:rPr>
              <a:t>The voting percentage will skyrocket as a result of this.</a:t>
            </a:r>
            <a:br>
              <a:rPr lang="en-US" sz="2400" dirty="0">
                <a:cs typeface="Times New Roman" panose="02020603050405020304" pitchFamily="18" charset="0"/>
              </a:rPr>
            </a:br>
            <a:r>
              <a:rPr lang="en-US" sz="2400" dirty="0">
                <a:cs typeface="Calibri" panose="020F0502020204030204" pitchFamily="34" charset="0"/>
              </a:rPr>
              <a:t>It is simple to use because voters do not need to go to a polling place.</a:t>
            </a:r>
            <a:br>
              <a:rPr lang="en-US" sz="2400" dirty="0">
                <a:cs typeface="Times New Roman" panose="02020603050405020304" pitchFamily="18" charset="0"/>
              </a:rPr>
            </a:br>
            <a:r>
              <a:rPr lang="en-US" sz="2400" dirty="0">
                <a:cs typeface="Calibri" panose="020F0502020204030204" pitchFamily="34" charset="0"/>
              </a:rPr>
              <a:t>This framework will increment the voting rate in India.</a:t>
            </a:r>
            <a:br>
              <a:rPr lang="en-US" sz="2400" dirty="0">
                <a:cs typeface="Calibri" panose="020F0502020204030204" pitchFamily="34" charset="0"/>
              </a:rPr>
            </a:br>
            <a:br>
              <a:rPr lang="en-US" sz="2000" dirty="0">
                <a:cs typeface="Times New Roman" panose="02020603050405020304" pitchFamily="18" charset="0"/>
              </a:rPr>
            </a:br>
            <a:r>
              <a:rPr lang="en-US" sz="3600" b="1" u="sng" dirty="0">
                <a:cs typeface="Times New Roman" panose="02020603050405020304" pitchFamily="18" charset="0"/>
              </a:rPr>
              <a:t>Bibliography / References:</a:t>
            </a:r>
            <a:br>
              <a:rPr lang="en-US" sz="2000" b="1" u="sng" dirty="0">
                <a:cs typeface="Times New Roman" panose="02020603050405020304" pitchFamily="18" charset="0"/>
              </a:rPr>
            </a:br>
            <a:r>
              <a:rPr lang="en-US" sz="2000" u="sng" dirty="0">
                <a:cs typeface="Times New Roman" panose="02020603050405020304" pitchFamily="18" charset="0"/>
                <a:hlinkClick r:id="rId3"/>
              </a:rPr>
              <a:t>http://www.wikipedia.com/</a:t>
            </a:r>
            <a:br>
              <a:rPr lang="en-US" sz="2000" dirty="0">
                <a:cs typeface="Times New Roman" panose="02020603050405020304" pitchFamily="18" charset="0"/>
              </a:rPr>
            </a:br>
            <a:endParaRPr lang="en-US" sz="2000" dirty="0"/>
          </a:p>
        </p:txBody>
      </p:sp>
      <p:sp>
        <p:nvSpPr>
          <p:cNvPr id="7" name="Rectangle 6">
            <a:extLst>
              <a:ext uri="{FF2B5EF4-FFF2-40B4-BE49-F238E27FC236}">
                <a16:creationId xmlns:a16="http://schemas.microsoft.com/office/drawing/2014/main" id="{4AF66284-D84D-4DA6-B4CD-DE99CE708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5188"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Rectangle 8">
            <a:extLst>
              <a:ext uri="{FF2B5EF4-FFF2-40B4-BE49-F238E27FC236}">
                <a16:creationId xmlns:a16="http://schemas.microsoft.com/office/drawing/2014/main" id="{D7342DFD-5FF3-4D14-B946-EE46F4D4F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224" y="0"/>
            <a:ext cx="465377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83009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CB102-E1C2-9BB5-3F07-5A754668F640}"/>
              </a:ext>
            </a:extLst>
          </p:cNvPr>
          <p:cNvSpPr>
            <a:spLocks noGrp="1"/>
          </p:cNvSpPr>
          <p:nvPr>
            <p:ph type="title"/>
          </p:nvPr>
        </p:nvSpPr>
        <p:spPr>
          <a:xfrm>
            <a:off x="1056035" y="-223520"/>
            <a:ext cx="10353762" cy="1257300"/>
          </a:xfrm>
        </p:spPr>
        <p:txBody>
          <a:bodyPr/>
          <a:lstStyle/>
          <a:p>
            <a:r>
              <a:rPr lang="en-IN" b="1" u="sng"/>
              <a:t>ER DIAGRAM:</a:t>
            </a:r>
            <a:endParaRPr lang="en-IN" b="1" u="sng" dirty="0"/>
          </a:p>
        </p:txBody>
      </p:sp>
      <p:pic>
        <p:nvPicPr>
          <p:cNvPr id="3" name="Picture 2" descr="Diagram, schematic&#10;&#10;Description automatically generated">
            <a:extLst>
              <a:ext uri="{FF2B5EF4-FFF2-40B4-BE49-F238E27FC236}">
                <a16:creationId xmlns:a16="http://schemas.microsoft.com/office/drawing/2014/main" id="{DF939EE3-A2CE-2DD1-9F28-8DFB6E9C4A0D}"/>
              </a:ext>
            </a:extLst>
          </p:cNvPr>
          <p:cNvPicPr>
            <a:picLocks noChangeAspect="1"/>
          </p:cNvPicPr>
          <p:nvPr/>
        </p:nvPicPr>
        <p:blipFill rotWithShape="1">
          <a:blip r:embed="rId2">
            <a:extLst>
              <a:ext uri="{28A0092B-C50C-407E-A947-70E740481C1C}">
                <a14:useLocalDpi xmlns:a14="http://schemas.microsoft.com/office/drawing/2010/main" val="0"/>
              </a:ext>
            </a:extLst>
          </a:blip>
          <a:srcRect l="18045" t="17673" r="19480" b="17959"/>
          <a:stretch/>
        </p:blipFill>
        <p:spPr bwMode="auto">
          <a:xfrm>
            <a:off x="406400" y="751840"/>
            <a:ext cx="11338560" cy="58826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929026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E33BF-1B14-65D6-8241-E4F308191D7F}"/>
              </a:ext>
            </a:extLst>
          </p:cNvPr>
          <p:cNvSpPr>
            <a:spLocks noGrp="1"/>
          </p:cNvSpPr>
          <p:nvPr>
            <p:ph type="title"/>
          </p:nvPr>
        </p:nvSpPr>
        <p:spPr>
          <a:xfrm>
            <a:off x="919119" y="-91440"/>
            <a:ext cx="10353762" cy="1257300"/>
          </a:xfrm>
        </p:spPr>
        <p:txBody>
          <a:bodyPr/>
          <a:lstStyle/>
          <a:p>
            <a:r>
              <a:rPr lang="en-IN" b="1" u="sng" dirty="0"/>
              <a:t>RELATIONAL SCHEMA:</a:t>
            </a:r>
          </a:p>
        </p:txBody>
      </p:sp>
      <p:pic>
        <p:nvPicPr>
          <p:cNvPr id="3" name="Picture 2" descr="Diagram, schematic&#10;&#10;Description automatically generated">
            <a:extLst>
              <a:ext uri="{FF2B5EF4-FFF2-40B4-BE49-F238E27FC236}">
                <a16:creationId xmlns:a16="http://schemas.microsoft.com/office/drawing/2014/main" id="{8E3FFD4F-FC52-445F-D466-5B2FC1BE10E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703" t="33900" r="19853" b="21339"/>
          <a:stretch/>
        </p:blipFill>
        <p:spPr bwMode="auto">
          <a:xfrm>
            <a:off x="487680" y="1056640"/>
            <a:ext cx="11074399" cy="5537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661334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3161-8254-0B66-EC5F-AD52EDD11EB9}"/>
              </a:ext>
            </a:extLst>
          </p:cNvPr>
          <p:cNvSpPr>
            <a:spLocks noGrp="1"/>
          </p:cNvSpPr>
          <p:nvPr>
            <p:ph type="title"/>
          </p:nvPr>
        </p:nvSpPr>
        <p:spPr/>
        <p:txBody>
          <a:bodyPr/>
          <a:lstStyle/>
          <a:p>
            <a:r>
              <a:rPr lang="en-IN"/>
              <a:t> </a:t>
            </a:r>
            <a:endParaRPr lang="en-IN" dirty="0"/>
          </a:p>
        </p:txBody>
      </p:sp>
      <p:pic>
        <p:nvPicPr>
          <p:cNvPr id="3" name="Picture 2">
            <a:extLst>
              <a:ext uri="{FF2B5EF4-FFF2-40B4-BE49-F238E27FC236}">
                <a16:creationId xmlns:a16="http://schemas.microsoft.com/office/drawing/2014/main" id="{9116714F-8336-4C96-3474-2C5360E1778F}"/>
              </a:ext>
            </a:extLst>
          </p:cNvPr>
          <p:cNvPicPr>
            <a:picLocks noChangeAspect="1"/>
          </p:cNvPicPr>
          <p:nvPr/>
        </p:nvPicPr>
        <p:blipFill rotWithShape="1">
          <a:blip r:embed="rId2">
            <a:extLst>
              <a:ext uri="{28A0092B-C50C-407E-A947-70E740481C1C}">
                <a14:useLocalDpi xmlns:a14="http://schemas.microsoft.com/office/drawing/2010/main" val="0"/>
              </a:ext>
            </a:extLst>
          </a:blip>
          <a:srcRect l="29266" t="27525" r="27239" b="27980"/>
          <a:stretch/>
        </p:blipFill>
        <p:spPr bwMode="auto">
          <a:xfrm>
            <a:off x="162560" y="81281"/>
            <a:ext cx="11856720" cy="6472238"/>
          </a:xfrm>
          <a:prstGeom prst="roundRect">
            <a:avLst>
              <a:gd name="adj" fmla="val 11111"/>
            </a:avLst>
          </a:prstGeom>
          <a:noFill/>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8F72983F-D975-D859-33DE-C7D65DBDB2DA}"/>
              </a:ext>
            </a:extLst>
          </p:cNvPr>
          <p:cNvPicPr>
            <a:picLocks noChangeAspect="1"/>
          </p:cNvPicPr>
          <p:nvPr/>
        </p:nvPicPr>
        <p:blipFill rotWithShape="1">
          <a:blip r:embed="rId2">
            <a:extLst>
              <a:ext uri="{28A0092B-C50C-407E-A947-70E740481C1C}">
                <a14:useLocalDpi xmlns:a14="http://schemas.microsoft.com/office/drawing/2010/main" val="0"/>
              </a:ext>
            </a:extLst>
          </a:blip>
          <a:srcRect l="29266" t="27525" r="27239" b="27980"/>
          <a:stretch/>
        </p:blipFill>
        <p:spPr bwMode="auto">
          <a:xfrm>
            <a:off x="162072" y="81281"/>
            <a:ext cx="11856720" cy="669543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809354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39EE4-364F-F3C9-427A-7A8F3CCB2150}"/>
              </a:ext>
            </a:extLst>
          </p:cNvPr>
          <p:cNvSpPr>
            <a:spLocks noGrp="1"/>
          </p:cNvSpPr>
          <p:nvPr>
            <p:ph type="title"/>
          </p:nvPr>
        </p:nvSpPr>
        <p:spPr>
          <a:xfrm>
            <a:off x="3421999" y="5161152"/>
            <a:ext cx="4980321" cy="1130260"/>
          </a:xfrm>
        </p:spPr>
        <p:txBody>
          <a:bodyPr vert="horz" lIns="91440" tIns="45720" rIns="91440" bIns="45720" rtlCol="0" anchor="b">
            <a:normAutofit/>
          </a:bodyPr>
          <a:lstStyle/>
          <a:p>
            <a:r>
              <a:rPr lang="en-US" sz="4800" u="sng" dirty="0"/>
              <a:t>  </a:t>
            </a:r>
          </a:p>
        </p:txBody>
      </p:sp>
      <p:sp>
        <p:nvSpPr>
          <p:cNvPr id="3" name="Content Placeholder 2">
            <a:extLst>
              <a:ext uri="{FF2B5EF4-FFF2-40B4-BE49-F238E27FC236}">
                <a16:creationId xmlns:a16="http://schemas.microsoft.com/office/drawing/2014/main" id="{FA88DFD9-5D6F-BCAC-E6D0-AF9D84AA8E4C}"/>
              </a:ext>
            </a:extLst>
          </p:cNvPr>
          <p:cNvSpPr>
            <a:spLocks noGrp="1"/>
          </p:cNvSpPr>
          <p:nvPr>
            <p:ph sz="half" idx="1"/>
          </p:nvPr>
        </p:nvSpPr>
        <p:spPr>
          <a:xfrm>
            <a:off x="3133294" y="6203118"/>
            <a:ext cx="9440034" cy="505230"/>
          </a:xfrm>
        </p:spPr>
        <p:txBody>
          <a:bodyPr vert="horz" lIns="91440" tIns="45720" rIns="91440" bIns="45720" rtlCol="0" anchor="t">
            <a:normAutofit/>
          </a:bodyPr>
          <a:lstStyle/>
          <a:p>
            <a:pPr marL="0" indent="0" algn="ctr">
              <a:buNone/>
            </a:pPr>
            <a:r>
              <a:rPr lang="en-US" sz="2000" dirty="0">
                <a:solidFill>
                  <a:schemeClr val="tx1"/>
                </a:solidFill>
              </a:rPr>
              <a:t>  </a:t>
            </a:r>
          </a:p>
        </p:txBody>
      </p:sp>
      <p:pic>
        <p:nvPicPr>
          <p:cNvPr id="39" name="Picture 38">
            <a:extLst>
              <a:ext uri="{FF2B5EF4-FFF2-40B4-BE49-F238E27FC236}">
                <a16:creationId xmlns:a16="http://schemas.microsoft.com/office/drawing/2014/main" id="{D8C67178-C15E-489D-8DDF-CB1BD41947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0E40CD5E-9E26-39FD-9249-B0EA0791CE7A}"/>
              </a:ext>
            </a:extLst>
          </p:cNvPr>
          <p:cNvPicPr>
            <a:picLocks noChangeAspect="1"/>
          </p:cNvPicPr>
          <p:nvPr/>
        </p:nvPicPr>
        <p:blipFill rotWithShape="1">
          <a:blip r:embed="rId4"/>
          <a:srcRect l="12734" t="5040" r="17299" b="7056"/>
          <a:stretch/>
        </p:blipFill>
        <p:spPr>
          <a:xfrm>
            <a:off x="141874" y="149652"/>
            <a:ext cx="6321621" cy="4867392"/>
          </a:xfrm>
          <a:prstGeom prst="rect">
            <a:avLst/>
          </a:prstGeom>
        </p:spPr>
      </p:pic>
      <p:pic>
        <p:nvPicPr>
          <p:cNvPr id="10" name="Picture 9" descr="Graphical user interface, website&#10;&#10;Description automatically generated">
            <a:extLst>
              <a:ext uri="{FF2B5EF4-FFF2-40B4-BE49-F238E27FC236}">
                <a16:creationId xmlns:a16="http://schemas.microsoft.com/office/drawing/2014/main" id="{5B5B9288-4203-5A25-B968-93E847E293EF}"/>
              </a:ext>
            </a:extLst>
          </p:cNvPr>
          <p:cNvPicPr>
            <a:picLocks noChangeAspect="1"/>
          </p:cNvPicPr>
          <p:nvPr/>
        </p:nvPicPr>
        <p:blipFill rotWithShape="1">
          <a:blip r:embed="rId5"/>
          <a:srcRect l="10337" t="4175" r="11858" b="7921"/>
          <a:stretch/>
        </p:blipFill>
        <p:spPr>
          <a:xfrm>
            <a:off x="6565360" y="149652"/>
            <a:ext cx="5475998" cy="4867392"/>
          </a:xfrm>
          <a:prstGeom prst="rect">
            <a:avLst/>
          </a:prstGeom>
        </p:spPr>
      </p:pic>
      <p:sp>
        <p:nvSpPr>
          <p:cNvPr id="12" name="Content Placeholder 11">
            <a:extLst>
              <a:ext uri="{FF2B5EF4-FFF2-40B4-BE49-F238E27FC236}">
                <a16:creationId xmlns:a16="http://schemas.microsoft.com/office/drawing/2014/main" id="{77609413-6AD6-4CD8-4F47-33FDC1B6BED9}"/>
              </a:ext>
            </a:extLst>
          </p:cNvPr>
          <p:cNvSpPr>
            <a:spLocks noGrp="1"/>
          </p:cNvSpPr>
          <p:nvPr>
            <p:ph sz="half" idx="2"/>
          </p:nvPr>
        </p:nvSpPr>
        <p:spPr/>
        <p:txBody>
          <a:bodyPr/>
          <a:lstStyle/>
          <a:p>
            <a:pPr marL="36900" indent="0">
              <a:buNone/>
            </a:pPr>
            <a:r>
              <a:rPr lang="en-IN" dirty="0"/>
              <a:t> </a:t>
            </a:r>
          </a:p>
        </p:txBody>
      </p:sp>
      <p:sp>
        <p:nvSpPr>
          <p:cNvPr id="14" name="Rectangle 13">
            <a:extLst>
              <a:ext uri="{FF2B5EF4-FFF2-40B4-BE49-F238E27FC236}">
                <a16:creationId xmlns:a16="http://schemas.microsoft.com/office/drawing/2014/main" id="{7671B0E0-468A-8F6B-7736-751958C530F3}"/>
              </a:ext>
            </a:extLst>
          </p:cNvPr>
          <p:cNvSpPr/>
          <p:nvPr/>
        </p:nvSpPr>
        <p:spPr>
          <a:xfrm>
            <a:off x="4154851" y="5351918"/>
            <a:ext cx="3514616"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US" sz="5400" b="1" u="sng"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Snapshots :</a:t>
            </a:r>
          </a:p>
        </p:txBody>
      </p:sp>
    </p:spTree>
    <p:extLst>
      <p:ext uri="{BB962C8B-B14F-4D97-AF65-F5344CB8AC3E}">
        <p14:creationId xmlns:p14="http://schemas.microsoft.com/office/powerpoint/2010/main" val="12393121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75B36448CEF948A864CAB91E528ACF" ma:contentTypeVersion="10" ma:contentTypeDescription="Create a new document." ma:contentTypeScope="" ma:versionID="74b00edd4ca1e6421239ad1897812b06">
  <xsd:schema xmlns:xsd="http://www.w3.org/2001/XMLSchema" xmlns:xs="http://www.w3.org/2001/XMLSchema" xmlns:p="http://schemas.microsoft.com/office/2006/metadata/properties" xmlns:ns2="1ac8d763-7009-43ff-969f-f6581693293d" xmlns:ns3="16da2869-9ea8-4300-9462-c425468e194a" targetNamespace="http://schemas.microsoft.com/office/2006/metadata/properties" ma:root="true" ma:fieldsID="2cb2655bdc43d7a19b49833c87df8690" ns2:_="" ns3:_="">
    <xsd:import namespace="1ac8d763-7009-43ff-969f-f6581693293d"/>
    <xsd:import namespace="16da2869-9ea8-4300-9462-c425468e194a"/>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c8d763-7009-43ff-969f-f6581693293d"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dcc8788f-f679-4de9-afe2-1653e9c0f3dd"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a2869-9ea8-4300-9462-c425468e194a"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15a7c611-efd5-4429-b877-d12ddc6fb70e}" ma:internalName="TaxCatchAll" ma:showField="CatchAllData" ma:web="16da2869-9ea8-4300-9462-c425468e194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ac8d763-7009-43ff-969f-f6581693293d" xsi:nil="true"/>
    <ReferenceId xmlns="1ac8d763-7009-43ff-969f-f6581693293d" xsi:nil="true"/>
    <TaxCatchAll xmlns="16da2869-9ea8-4300-9462-c425468e194a" xsi:nil="true"/>
    <lcf76f155ced4ddcb4097134ff3c332f xmlns="1ac8d763-7009-43ff-969f-f6581693293d">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BE6E87-8310-4F89-8181-1DBD73FF0B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c8d763-7009-43ff-969f-f6581693293d"/>
    <ds:schemaRef ds:uri="16da2869-9ea8-4300-9462-c425468e19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purl.org/dc/dcmitype/"/>
    <ds:schemaRef ds:uri="1ac8d763-7009-43ff-969f-f6581693293d"/>
    <ds:schemaRef ds:uri="http://schemas.microsoft.com/office/infopath/2007/PartnerControls"/>
    <ds:schemaRef ds:uri="16da2869-9ea8-4300-9462-c425468e194a"/>
    <ds:schemaRef ds:uri="http://www.w3.org/XML/1998/namespace"/>
    <ds:schemaRef ds:uri="http://schemas.openxmlformats.org/package/2006/metadata/core-properties"/>
    <ds:schemaRef ds:uri="http://schemas.microsoft.com/office/2006/documentManagement/types"/>
    <ds:schemaRef ds:uri="http://schemas.microsoft.com/office/2006/metadata/properties"/>
    <ds:schemaRef ds:uri="http://purl.org/dc/terms/"/>
    <ds:schemaRef ds:uri="http://purl.org/dc/elements/1.1/"/>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{5BD20B3D-4AEB-4218-A2E9-9D27FA6C7573}tf55705232_win32</Template>
  <TotalTime>124</TotalTime>
  <Words>514</Words>
  <Application>Microsoft Office PowerPoint</Application>
  <PresentationFormat>Widescreen</PresentationFormat>
  <Paragraphs>35</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 Black</vt:lpstr>
      <vt:lpstr>Calibri</vt:lpstr>
      <vt:lpstr>Goudy Old Style</vt:lpstr>
      <vt:lpstr>Times New Roman</vt:lpstr>
      <vt:lpstr>Wingdings 2</vt:lpstr>
      <vt:lpstr>SlateVTI</vt:lpstr>
      <vt:lpstr> RDBMS PROJECT {ONLINE VOTING SYSTEM}   </vt:lpstr>
      <vt:lpstr>  </vt:lpstr>
      <vt:lpstr>Introduction:  "ONLINE VOTING SYSTEM" refers to an online voting method. People with Indian citizenship who are over the age of 18 and of any gender can vote online without going to a physical polling station under this system. A database is kept in which all the names of voters with complete information are stored. A voter can use his or her voting right online without difficulty in the "ONLINE VOTING SYSTEM". Objectives/Aim:  In the "Voting Rights Exercise System", voting rights can be exercised and voting rights can be exercised. To register yourself, you need to fill out the registration form. All entries are checked by a database that already contains all the information about the voters. If all entries are correct, the voter will receive a user ID and password that can be used to vote. If the condition is false, this entry will be discarded.   </vt:lpstr>
      <vt:lpstr> Technical Details:  This project will be a Web application to be developed in PHP having Database Design (My SQL) Form Design (HTML 4.0) And CSS Coding (PHP) Testing (XAMPP SERVER) Reporting Tool (Data Report) Web browsers: Mozilla Firefox, Google chrome, Opera and Internet. Microsoft Windows with-    Memory: 512 MB  Disk space: 750 MB of free disk space</vt:lpstr>
      <vt:lpstr>Market Potential &amp; Competitive advantages: Service that is quick and simple. The online voting system is more time-efficient. It reduces paperwork and makes the job easier for the ELECTION COMMISSION. It is a more efficient method of voting. The voting percentage will skyrocket as a result of this. It is simple to use because voters do not need to go to a polling place. This framework will increment the voting rate in India.  Bibliography / References: http://www.wikipedia.com/ </vt:lpstr>
      <vt:lpstr>ER DIAGRAM:</vt:lpstr>
      <vt:lpstr>RELATIONAL SCHEMA:</vt:lpstr>
      <vt:lpstr> </vt:lpstr>
      <vt:lpstr>  </vt:lpstr>
      <vt:lpstr> </vt:lpstr>
      <vt:lpstr>THANKYOU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RDBMS PROJECT {ONLINE VOTING SYSTEM}</dc:title>
  <dc:creator>Sejal Shirsale</dc:creator>
  <cp:lastModifiedBy>Sejal Balasaheb Shirsale [CCE - 2020]</cp:lastModifiedBy>
  <cp:revision>2</cp:revision>
  <dcterms:created xsi:type="dcterms:W3CDTF">2022-05-22T11:06:35Z</dcterms:created>
  <dcterms:modified xsi:type="dcterms:W3CDTF">2023-04-06T06:19:29Z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0x0101002A75B36448CEF948A864CAB91E528ACF</vt:lpwstr>
  </property>
</Properties>
</file>